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webextensions/webextension1.xml" ContentType="application/vnd.ms-office.webextension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1" r:id="rId3"/>
    <p:sldId id="281" r:id="rId4"/>
    <p:sldId id="279" r:id="rId5"/>
    <p:sldId id="273" r:id="rId6"/>
    <p:sldId id="274" r:id="rId7"/>
    <p:sldId id="282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83" r:id="rId22"/>
    <p:sldId id="287" r:id="rId23"/>
    <p:sldId id="285" r:id="rId24"/>
    <p:sldId id="286" r:id="rId25"/>
    <p:sldId id="288" r:id="rId26"/>
    <p:sldId id="289" r:id="rId27"/>
    <p:sldId id="284" r:id="rId28"/>
    <p:sldId id="290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4D"/>
    <a:srgbClr val="FA8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8"/>
    <p:restoredTop sz="69675"/>
  </p:normalViewPr>
  <p:slideViewPr>
    <p:cSldViewPr snapToGrid="0" snapToObjects="1">
      <p:cViewPr varScale="1">
        <p:scale>
          <a:sx n="79" d="100"/>
          <a:sy n="79" d="100"/>
        </p:scale>
        <p:origin x="1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FD095D-4590-7C46-B57C-011B9482C97F}" type="doc">
      <dgm:prSet loTypeId="urn:microsoft.com/office/officeart/2005/8/layout/chevron1" loCatId="" qsTypeId="urn:microsoft.com/office/officeart/2005/8/quickstyle/simple1" qsCatId="simple" csTypeId="urn:microsoft.com/office/officeart/2005/8/colors/accent5_2" csCatId="accent5" phldr="1"/>
      <dgm:spPr/>
    </dgm:pt>
    <dgm:pt modelId="{E27666FF-68B1-A247-9106-ABCECAAB4F84}">
      <dgm:prSet phldrT="[Text]"/>
      <dgm:spPr/>
      <dgm:t>
        <a:bodyPr/>
        <a:lstStyle/>
        <a:p>
          <a:pPr rtl="0"/>
          <a:r>
            <a:rPr lang="en-US" dirty="0"/>
            <a:t>Web</a:t>
          </a:r>
        </a:p>
      </dgm:t>
    </dgm:pt>
    <dgm:pt modelId="{A9D329DC-9096-0D4C-BB52-8C29D5C61565}" type="parTrans" cxnId="{CE3D7FD3-7723-0B4D-8C55-48066EA6AD94}">
      <dgm:prSet/>
      <dgm:spPr/>
      <dgm:t>
        <a:bodyPr/>
        <a:lstStyle/>
        <a:p>
          <a:endParaRPr lang="en-US"/>
        </a:p>
      </dgm:t>
    </dgm:pt>
    <dgm:pt modelId="{B2FDC2EF-C530-924B-BE52-0CC89806ECA5}" type="sibTrans" cxnId="{CE3D7FD3-7723-0B4D-8C55-48066EA6AD94}">
      <dgm:prSet/>
      <dgm:spPr/>
      <dgm:t>
        <a:bodyPr/>
        <a:lstStyle/>
        <a:p>
          <a:endParaRPr lang="en-US"/>
        </a:p>
      </dgm:t>
    </dgm:pt>
    <dgm:pt modelId="{E636B33A-3B87-4240-B651-02658DF26770}">
      <dgm:prSet phldrT="[Text]"/>
      <dgm:spPr/>
      <dgm:t>
        <a:bodyPr/>
        <a:lstStyle/>
        <a:p>
          <a:pPr rtl="0"/>
          <a:r>
            <a:rPr lang="en-US" dirty="0"/>
            <a:t>Hybrid</a:t>
          </a:r>
        </a:p>
      </dgm:t>
    </dgm:pt>
    <dgm:pt modelId="{C54A702F-AD10-414C-A7FA-D7E576FEE8FE}" type="parTrans" cxnId="{64C761E1-4D07-3948-B55E-31E4B5DC2829}">
      <dgm:prSet/>
      <dgm:spPr/>
      <dgm:t>
        <a:bodyPr/>
        <a:lstStyle/>
        <a:p>
          <a:endParaRPr lang="en-US"/>
        </a:p>
      </dgm:t>
    </dgm:pt>
    <dgm:pt modelId="{91942A01-40DE-B149-AE6A-EE8B2A8BA0D0}" type="sibTrans" cxnId="{64C761E1-4D07-3948-B55E-31E4B5DC2829}">
      <dgm:prSet/>
      <dgm:spPr/>
      <dgm:t>
        <a:bodyPr/>
        <a:lstStyle/>
        <a:p>
          <a:endParaRPr lang="en-US"/>
        </a:p>
      </dgm:t>
    </dgm:pt>
    <dgm:pt modelId="{C651CA45-2450-1E49-9B64-968B7FB42DAB}">
      <dgm:prSet phldrT="[Text]"/>
      <dgm:spPr/>
      <dgm:t>
        <a:bodyPr/>
        <a:lstStyle/>
        <a:p>
          <a:r>
            <a:rPr lang="en-US" dirty="0"/>
            <a:t>Native</a:t>
          </a:r>
        </a:p>
      </dgm:t>
    </dgm:pt>
    <dgm:pt modelId="{6F6BC97B-C2DC-6C43-A2C2-841F6F54D3E1}" type="parTrans" cxnId="{2E7192F1-553C-8141-B03F-DC1B621E63DC}">
      <dgm:prSet/>
      <dgm:spPr/>
      <dgm:t>
        <a:bodyPr/>
        <a:lstStyle/>
        <a:p>
          <a:endParaRPr lang="en-US"/>
        </a:p>
      </dgm:t>
    </dgm:pt>
    <dgm:pt modelId="{889C5E6E-03AA-A644-B465-8C43CAB7E36C}" type="sibTrans" cxnId="{2E7192F1-553C-8141-B03F-DC1B621E63DC}">
      <dgm:prSet/>
      <dgm:spPr/>
      <dgm:t>
        <a:bodyPr/>
        <a:lstStyle/>
        <a:p>
          <a:endParaRPr lang="en-US"/>
        </a:p>
      </dgm:t>
    </dgm:pt>
    <dgm:pt modelId="{17106D08-06BD-F64F-A6DD-110DEB042DB5}" type="pres">
      <dgm:prSet presAssocID="{D7FD095D-4590-7C46-B57C-011B9482C97F}" presName="Name0" presStyleCnt="0">
        <dgm:presLayoutVars>
          <dgm:dir/>
          <dgm:animLvl val="lvl"/>
          <dgm:resizeHandles val="exact"/>
        </dgm:presLayoutVars>
      </dgm:prSet>
      <dgm:spPr/>
    </dgm:pt>
    <dgm:pt modelId="{A782EF50-38A9-5B4C-9215-6E79FE8ABB83}" type="pres">
      <dgm:prSet presAssocID="{E27666FF-68B1-A247-9106-ABCECAAB4F8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985ABF1-35BB-EE4C-B0C0-DBF7661E3D8B}" type="pres">
      <dgm:prSet presAssocID="{B2FDC2EF-C530-924B-BE52-0CC89806ECA5}" presName="parTxOnlySpace" presStyleCnt="0"/>
      <dgm:spPr/>
    </dgm:pt>
    <dgm:pt modelId="{2BE817C0-4714-1740-A0F8-DD8581FE3B53}" type="pres">
      <dgm:prSet presAssocID="{E636B33A-3B87-4240-B651-02658DF2677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C13FDCF-7861-B648-B6B4-45CD41B8B8AF}" type="pres">
      <dgm:prSet presAssocID="{91942A01-40DE-B149-AE6A-EE8B2A8BA0D0}" presName="parTxOnlySpace" presStyleCnt="0"/>
      <dgm:spPr/>
    </dgm:pt>
    <dgm:pt modelId="{E59023FE-E874-D747-9B08-F3B112E0F23B}" type="pres">
      <dgm:prSet presAssocID="{C651CA45-2450-1E49-9B64-968B7FB42DA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701E319-D0F4-4944-B2D8-7CBE7F6CE032}" type="presOf" srcId="{D7FD095D-4590-7C46-B57C-011B9482C97F}" destId="{17106D08-06BD-F64F-A6DD-110DEB042DB5}" srcOrd="0" destOrd="0" presId="urn:microsoft.com/office/officeart/2005/8/layout/chevron1"/>
    <dgm:cxn modelId="{8EC62738-3304-DA4A-8BB2-0CEC9CCB393F}" type="presOf" srcId="{E636B33A-3B87-4240-B651-02658DF26770}" destId="{2BE817C0-4714-1740-A0F8-DD8581FE3B53}" srcOrd="0" destOrd="0" presId="urn:microsoft.com/office/officeart/2005/8/layout/chevron1"/>
    <dgm:cxn modelId="{163F5748-39C4-534D-B93B-174BE978B62A}" type="presOf" srcId="{E27666FF-68B1-A247-9106-ABCECAAB4F84}" destId="{A782EF50-38A9-5B4C-9215-6E79FE8ABB83}" srcOrd="0" destOrd="0" presId="urn:microsoft.com/office/officeart/2005/8/layout/chevron1"/>
    <dgm:cxn modelId="{0C1F889E-0675-A047-84BC-0E6562C501F8}" type="presOf" srcId="{C651CA45-2450-1E49-9B64-968B7FB42DAB}" destId="{E59023FE-E874-D747-9B08-F3B112E0F23B}" srcOrd="0" destOrd="0" presId="urn:microsoft.com/office/officeart/2005/8/layout/chevron1"/>
    <dgm:cxn modelId="{CE3D7FD3-7723-0B4D-8C55-48066EA6AD94}" srcId="{D7FD095D-4590-7C46-B57C-011B9482C97F}" destId="{E27666FF-68B1-A247-9106-ABCECAAB4F84}" srcOrd="0" destOrd="0" parTransId="{A9D329DC-9096-0D4C-BB52-8C29D5C61565}" sibTransId="{B2FDC2EF-C530-924B-BE52-0CC89806ECA5}"/>
    <dgm:cxn modelId="{64C761E1-4D07-3948-B55E-31E4B5DC2829}" srcId="{D7FD095D-4590-7C46-B57C-011B9482C97F}" destId="{E636B33A-3B87-4240-B651-02658DF26770}" srcOrd="1" destOrd="0" parTransId="{C54A702F-AD10-414C-A7FA-D7E576FEE8FE}" sibTransId="{91942A01-40DE-B149-AE6A-EE8B2A8BA0D0}"/>
    <dgm:cxn modelId="{2E7192F1-553C-8141-B03F-DC1B621E63DC}" srcId="{D7FD095D-4590-7C46-B57C-011B9482C97F}" destId="{C651CA45-2450-1E49-9B64-968B7FB42DAB}" srcOrd="2" destOrd="0" parTransId="{6F6BC97B-C2DC-6C43-A2C2-841F6F54D3E1}" sibTransId="{889C5E6E-03AA-A644-B465-8C43CAB7E36C}"/>
    <dgm:cxn modelId="{917D0929-47DE-A24A-B3B8-43DBCD6F7D34}" type="presParOf" srcId="{17106D08-06BD-F64F-A6DD-110DEB042DB5}" destId="{A782EF50-38A9-5B4C-9215-6E79FE8ABB83}" srcOrd="0" destOrd="0" presId="urn:microsoft.com/office/officeart/2005/8/layout/chevron1"/>
    <dgm:cxn modelId="{014ADE09-10A0-BB4E-930C-023F967B9E59}" type="presParOf" srcId="{17106D08-06BD-F64F-A6DD-110DEB042DB5}" destId="{1985ABF1-35BB-EE4C-B0C0-DBF7661E3D8B}" srcOrd="1" destOrd="0" presId="urn:microsoft.com/office/officeart/2005/8/layout/chevron1"/>
    <dgm:cxn modelId="{E84EB7D3-312F-254D-88C9-7A228BDB499B}" type="presParOf" srcId="{17106D08-06BD-F64F-A6DD-110DEB042DB5}" destId="{2BE817C0-4714-1740-A0F8-DD8581FE3B53}" srcOrd="2" destOrd="0" presId="urn:microsoft.com/office/officeart/2005/8/layout/chevron1"/>
    <dgm:cxn modelId="{DD30F9F3-1B52-654F-9B40-C1FF9283A730}" type="presParOf" srcId="{17106D08-06BD-F64F-A6DD-110DEB042DB5}" destId="{AC13FDCF-7861-B648-B6B4-45CD41B8B8AF}" srcOrd="3" destOrd="0" presId="urn:microsoft.com/office/officeart/2005/8/layout/chevron1"/>
    <dgm:cxn modelId="{4A1D49E6-1CDA-FE4D-A35A-A6E33430F41D}" type="presParOf" srcId="{17106D08-06BD-F64F-A6DD-110DEB042DB5}" destId="{E59023FE-E874-D747-9B08-F3B112E0F23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2EF50-38A9-5B4C-9215-6E79FE8ABB83}">
      <dsp:nvSpPr>
        <dsp:cNvPr id="0" name=""/>
        <dsp:cNvSpPr/>
      </dsp:nvSpPr>
      <dsp:spPr>
        <a:xfrm>
          <a:off x="1187" y="713494"/>
          <a:ext cx="1446827" cy="57873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Web</a:t>
          </a:r>
        </a:p>
      </dsp:txBody>
      <dsp:txXfrm>
        <a:off x="290553" y="713494"/>
        <a:ext cx="868096" cy="578731"/>
      </dsp:txXfrm>
    </dsp:sp>
    <dsp:sp modelId="{2BE817C0-4714-1740-A0F8-DD8581FE3B53}">
      <dsp:nvSpPr>
        <dsp:cNvPr id="0" name=""/>
        <dsp:cNvSpPr/>
      </dsp:nvSpPr>
      <dsp:spPr>
        <a:xfrm>
          <a:off x="1303332" y="713494"/>
          <a:ext cx="1446827" cy="57873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Hybrid</a:t>
          </a:r>
        </a:p>
      </dsp:txBody>
      <dsp:txXfrm>
        <a:off x="1592698" y="713494"/>
        <a:ext cx="868096" cy="578731"/>
      </dsp:txXfrm>
    </dsp:sp>
    <dsp:sp modelId="{E59023FE-E874-D747-9B08-F3B112E0F23B}">
      <dsp:nvSpPr>
        <dsp:cNvPr id="0" name=""/>
        <dsp:cNvSpPr/>
      </dsp:nvSpPr>
      <dsp:spPr>
        <a:xfrm>
          <a:off x="2605477" y="713494"/>
          <a:ext cx="1446827" cy="57873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Native</a:t>
          </a:r>
        </a:p>
      </dsp:txBody>
      <dsp:txXfrm>
        <a:off x="2894843" y="713494"/>
        <a:ext cx="868096" cy="578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0352E-C5FC-6246-8AAA-B1D7A96B23FC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3F6CB-8F7A-4848-924E-7AB022AFC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91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72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4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0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94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21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0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React, { Component } from '</a:t>
            </a:r>
            <a:r>
              <a:rPr lang="en-US" dirty="0" err="1"/>
              <a:t>react'import</a:t>
            </a:r>
            <a:r>
              <a:rPr lang="en-US" dirty="0"/>
              <a:t> { </a:t>
            </a:r>
            <a:r>
              <a:rPr lang="en-US" dirty="0" err="1"/>
              <a:t>AppRegistry</a:t>
            </a:r>
            <a:r>
              <a:rPr lang="en-US" dirty="0"/>
              <a:t>, </a:t>
            </a:r>
            <a:r>
              <a:rPr lang="en-US" dirty="0" err="1"/>
              <a:t>StyleSheet</a:t>
            </a:r>
            <a:r>
              <a:rPr lang="en-US" dirty="0"/>
              <a:t>, Text, View, } from 'react-</a:t>
            </a:r>
            <a:r>
              <a:rPr lang="en-US" dirty="0" err="1"/>
              <a:t>native'class</a:t>
            </a:r>
            <a:r>
              <a:rPr lang="en-US" dirty="0"/>
              <a:t> App extends Component {  render() {    return (      &lt;View&gt;        &lt;Text style={</a:t>
            </a:r>
            <a:r>
              <a:rPr lang="en-US" dirty="0" err="1"/>
              <a:t>styles.heading</a:t>
            </a:r>
            <a:r>
              <a:rPr lang="en-US" dirty="0"/>
              <a:t>}&gt;          Inline,        &lt;/Text&gt;        &lt;Text style={</a:t>
            </a:r>
            <a:r>
              <a:rPr lang="en-US" dirty="0" err="1"/>
              <a:t>styles.red</a:t>
            </a:r>
            <a:r>
              <a:rPr lang="en-US" dirty="0"/>
              <a:t>}&gt;          native        &lt;/Text&gt;        &lt;Text style={</a:t>
            </a:r>
            <a:r>
              <a:rPr lang="en-US" dirty="0" err="1"/>
              <a:t>styles.blue</a:t>
            </a:r>
            <a:r>
              <a:rPr lang="en-US" dirty="0"/>
              <a:t>}&gt;          styles        &lt;/Text&gt;        &lt;Text style={[</a:t>
            </a:r>
            <a:r>
              <a:rPr lang="en-US" dirty="0" err="1"/>
              <a:t>styles.heading</a:t>
            </a:r>
            <a:r>
              <a:rPr lang="en-US" dirty="0"/>
              <a:t>, </a:t>
            </a:r>
            <a:r>
              <a:rPr lang="en-US" dirty="0" err="1"/>
              <a:t>styles.red</a:t>
            </a:r>
            <a:r>
              <a:rPr lang="en-US" dirty="0"/>
              <a:t>]}&gt;          Can be tricky        &lt;/Text&gt;      &lt;/View&gt;    )  }}// Style </a:t>
            </a:r>
            <a:r>
              <a:rPr lang="en-US" dirty="0" err="1"/>
              <a:t>sheetsconst</a:t>
            </a:r>
            <a:r>
              <a:rPr lang="en-US" dirty="0"/>
              <a:t> styles = </a:t>
            </a:r>
            <a:r>
              <a:rPr lang="en-US" dirty="0" err="1"/>
              <a:t>StyleSheet.create</a:t>
            </a:r>
            <a:r>
              <a:rPr lang="en-US" dirty="0"/>
              <a:t>({  heading: {    </a:t>
            </a:r>
            <a:r>
              <a:rPr lang="en-US" dirty="0" err="1"/>
              <a:t>fontWeight</a:t>
            </a:r>
            <a:r>
              <a:rPr lang="en-US" dirty="0"/>
              <a:t>: 'bold',    </a:t>
            </a:r>
            <a:r>
              <a:rPr lang="en-US" dirty="0" err="1"/>
              <a:t>fontSize</a:t>
            </a:r>
            <a:r>
              <a:rPr lang="en-US" dirty="0"/>
              <a:t>: 14,  },  red: {    color: 'red',  },  blue: {    color: 'blue',  },  green: {    color: 'green',  }});</a:t>
            </a:r>
            <a:r>
              <a:rPr lang="en-US" dirty="0" err="1"/>
              <a:t>AppRegistry.registerComponent</a:t>
            </a:r>
            <a:r>
              <a:rPr lang="en-US" dirty="0"/>
              <a:t>('App', () =&gt; App)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37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58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32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23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8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04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45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32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1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native UI projects use storyboards for iOS and Layouts for </a:t>
            </a:r>
            <a:r>
              <a:rPr lang="en-US" dirty="0" err="1"/>
              <a:t>Andoid</a:t>
            </a:r>
            <a:r>
              <a:rPr lang="en-US" dirty="0"/>
              <a:t>.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do need to know the UI and design guidelines for both, and you get very similar interfaces to </a:t>
            </a:r>
            <a:r>
              <a:rPr lang="en-US" dirty="0" err="1"/>
              <a:t>Xcode</a:t>
            </a:r>
            <a:r>
              <a:rPr lang="en-US" dirty="0"/>
              <a:t> and Android Studio, but you can share the business logic.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86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59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48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80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11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2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92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19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7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45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3F6CB-8F7A-4848-924E-7AB022AFC2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4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2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8A1CB-032A-484E-B40B-19A3868100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2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7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3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1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9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3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2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4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1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2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22748-B8A7-AC4B-B61F-9BC0140861FB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75EA7-38B5-6849-987A-7EFF8FC4D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16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4.jpg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Geek Perspectives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Lessons from Hybrid Mobile GIS Dev in 2018</a:t>
            </a:r>
          </a:p>
          <a:p>
            <a:r>
              <a:rPr lang="en-US" dirty="0"/>
              <a:t>Adnan Bilwani &amp; Lucas </a:t>
            </a:r>
            <a:r>
              <a:rPr lang="en-US" dirty="0" err="1"/>
              <a:t>Cotner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8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FBF6-3D2A-1440-AB99-A9EA9E53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 </a:t>
            </a:r>
            <a:r>
              <a:rPr lang="mr-IN" dirty="0"/>
              <a:t>–</a:t>
            </a:r>
            <a:r>
              <a:rPr lang="en-US" dirty="0"/>
              <a:t> Android vs 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E9844-9E0B-B648-BDFE-3F4AAB68513A}"/>
              </a:ext>
            </a:extLst>
          </p:cNvPr>
          <p:cNvSpPr txBox="1"/>
          <p:nvPr/>
        </p:nvSpPr>
        <p:spPr>
          <a:xfrm>
            <a:off x="2387600" y="4812923"/>
            <a:ext cx="131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Storyboards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52" y="1430294"/>
            <a:ext cx="4381500" cy="525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38" y="1430294"/>
            <a:ext cx="4546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0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React Native?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 UI for Web Developers</a:t>
            </a:r>
          </a:p>
          <a:p>
            <a:r>
              <a:rPr lang="en-US" dirty="0"/>
              <a:t>Truly Native</a:t>
            </a:r>
          </a:p>
          <a:p>
            <a:r>
              <a:rPr lang="en-US" dirty="0"/>
              <a:t>The Ecosystem &amp; support</a:t>
            </a:r>
          </a:p>
          <a:p>
            <a:r>
              <a:rPr lang="en-US" dirty="0"/>
              <a:t>Ease of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826" y="160580"/>
            <a:ext cx="3282204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1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697"/>
          </a:xfrm>
        </p:spPr>
        <p:txBody>
          <a:bodyPr>
            <a:normAutofit/>
          </a:bodyPr>
          <a:lstStyle/>
          <a:p>
            <a:r>
              <a:rPr lang="en-US" sz="3600" dirty="0"/>
              <a:t>React Native - Components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7" y="973694"/>
            <a:ext cx="8169443" cy="5779963"/>
          </a:xfrm>
        </p:spPr>
      </p:pic>
    </p:spTree>
    <p:extLst>
      <p:ext uri="{BB962C8B-B14F-4D97-AF65-F5344CB8AC3E}">
        <p14:creationId xmlns:p14="http://schemas.microsoft.com/office/powerpoint/2010/main" val="238146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697"/>
          </a:xfrm>
        </p:spPr>
        <p:txBody>
          <a:bodyPr>
            <a:normAutofit/>
          </a:bodyPr>
          <a:lstStyle/>
          <a:p>
            <a:r>
              <a:rPr lang="en-US" sz="3600" dirty="0"/>
              <a:t>React Native - Routing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92" y="958639"/>
            <a:ext cx="7648832" cy="5807000"/>
          </a:xfrm>
        </p:spPr>
      </p:pic>
    </p:spTree>
    <p:extLst>
      <p:ext uri="{BB962C8B-B14F-4D97-AF65-F5344CB8AC3E}">
        <p14:creationId xmlns:p14="http://schemas.microsoft.com/office/powerpoint/2010/main" val="148220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697"/>
          </a:xfrm>
        </p:spPr>
        <p:txBody>
          <a:bodyPr>
            <a:normAutofit/>
          </a:bodyPr>
          <a:lstStyle/>
          <a:p>
            <a:r>
              <a:rPr lang="en-US" sz="3600" dirty="0"/>
              <a:t>React Native - Styling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1367"/>
            <a:ext cx="10515600" cy="2639853"/>
          </a:xfrm>
        </p:spPr>
      </p:pic>
    </p:spTree>
    <p:extLst>
      <p:ext uri="{BB962C8B-B14F-4D97-AF65-F5344CB8AC3E}">
        <p14:creationId xmlns:p14="http://schemas.microsoft.com/office/powerpoint/2010/main" val="253486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Web Viewer"/>
              <p:cNvGraphicFramePr>
                <a:graphicFrameLocks noGrp="1"/>
              </p:cNvGraphicFramePr>
              <p:nvPr/>
            </p:nvGraphicFramePr>
            <p:xfrm>
              <a:off x="75536" y="16566"/>
              <a:ext cx="12116464" cy="68414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Add-in 1" title="Web View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36" y="16566"/>
                <a:ext cx="12116464" cy="68414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11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</a:t>
            </a:r>
            <a:r>
              <a:rPr lang="mr-IN" dirty="0"/>
              <a:t>–</a:t>
            </a:r>
            <a:r>
              <a:rPr lang="en-US" dirty="0"/>
              <a:t> Our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Dependencies!</a:t>
            </a:r>
          </a:p>
          <a:p>
            <a:r>
              <a:rPr lang="en-US" dirty="0"/>
              <a:t>No ESRI Support...currently</a:t>
            </a:r>
          </a:p>
          <a:p>
            <a:r>
              <a:rPr lang="en-US" dirty="0"/>
              <a:t>Routing </a:t>
            </a:r>
            <a:r>
              <a:rPr lang="mr-IN" dirty="0"/>
              <a:t>–</a:t>
            </a:r>
            <a:r>
              <a:rPr lang="en-US" dirty="0"/>
              <a:t> Easy!</a:t>
            </a:r>
          </a:p>
          <a:p>
            <a:r>
              <a:rPr lang="en-US" dirty="0" err="1"/>
              <a:t>npm</a:t>
            </a:r>
            <a:r>
              <a:rPr lang="en-US" dirty="0"/>
              <a:t> module access</a:t>
            </a:r>
          </a:p>
          <a:p>
            <a:endParaRPr lang="en-US" dirty="0"/>
          </a:p>
          <a:p>
            <a:r>
              <a:rPr lang="en-US" dirty="0"/>
              <a:t>Overall: I like it</a:t>
            </a:r>
            <a:r>
              <a:rPr lang="mr-IN" dirty="0"/>
              <a:t>…</a:t>
            </a:r>
            <a:r>
              <a:rPr lang="en-US" dirty="0"/>
              <a:t>once it is all set up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32" y="365125"/>
            <a:ext cx="3811888" cy="63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9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Code? Not Quite: Introducing QML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 Spec, language</a:t>
            </a:r>
          </a:p>
          <a:p>
            <a:r>
              <a:rPr lang="en-US" dirty="0"/>
              <a:t>JSON-like syntax</a:t>
            </a:r>
          </a:p>
          <a:p>
            <a:r>
              <a:rPr lang="en-US" dirty="0"/>
              <a:t>Native components</a:t>
            </a:r>
          </a:p>
          <a:p>
            <a:r>
              <a:rPr lang="en-US" dirty="0" err="1"/>
              <a:t>Lifecyclish</a:t>
            </a:r>
            <a:r>
              <a:rPr lang="en-US" dirty="0"/>
              <a:t> methods</a:t>
            </a:r>
          </a:p>
          <a:p>
            <a:r>
              <a:rPr lang="en-US" dirty="0"/>
              <a:t>Custom callbacks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33" y="1690688"/>
            <a:ext cx="681028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9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AppStudio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supports ArcGIS</a:t>
            </a:r>
          </a:p>
          <a:p>
            <a:r>
              <a:rPr lang="en-US" dirty="0"/>
              <a:t>ESRI is behind it 100%</a:t>
            </a:r>
          </a:p>
          <a:p>
            <a:r>
              <a:rPr lang="en-US" dirty="0"/>
              <a:t>Write once, build twice, and you’re done</a:t>
            </a:r>
          </a:p>
          <a:p>
            <a:r>
              <a:rPr lang="en-US" dirty="0"/>
              <a:t>Deployment is (relatively) easy</a:t>
            </a:r>
          </a:p>
        </p:txBody>
      </p:sp>
    </p:spTree>
    <p:extLst>
      <p:ext uri="{BB962C8B-B14F-4D97-AF65-F5344CB8AC3E}">
        <p14:creationId xmlns:p14="http://schemas.microsoft.com/office/powerpoint/2010/main" val="167615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2DD1-B3EC-9E47-A9DB-4743436F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DF52A-67A3-F941-A76C-45F29E03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vs. Native vs. Hybrid</a:t>
            </a:r>
          </a:p>
          <a:p>
            <a:r>
              <a:rPr lang="en-US" dirty="0"/>
              <a:t>Why Hybrid?</a:t>
            </a:r>
          </a:p>
          <a:p>
            <a:r>
              <a:rPr lang="en-US" dirty="0"/>
              <a:t>Hybrid Today</a:t>
            </a:r>
          </a:p>
          <a:p>
            <a:r>
              <a:rPr lang="en-US" dirty="0"/>
              <a:t>React Native</a:t>
            </a:r>
          </a:p>
          <a:p>
            <a:r>
              <a:rPr lang="en-US" dirty="0"/>
              <a:t>App Studio</a:t>
            </a:r>
          </a:p>
          <a:p>
            <a:r>
              <a:rPr lang="en-US" dirty="0"/>
              <a:t>Xamarin Forms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74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Studio</a:t>
            </a:r>
            <a:r>
              <a:rPr lang="mr-IN" dirty="0"/>
              <a:t>–</a:t>
            </a:r>
            <a:r>
              <a:rPr lang="en-US" dirty="0"/>
              <a:t> Our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9147" cy="4351338"/>
          </a:xfrm>
        </p:spPr>
        <p:txBody>
          <a:bodyPr/>
          <a:lstStyle/>
          <a:p>
            <a:r>
              <a:rPr lang="en-US" dirty="0"/>
              <a:t>Not your avg. web experience</a:t>
            </a:r>
          </a:p>
          <a:p>
            <a:r>
              <a:rPr lang="en-US" dirty="0"/>
              <a:t>Great </a:t>
            </a:r>
            <a:r>
              <a:rPr lang="en-US" dirty="0" err="1"/>
              <a:t>Esri</a:t>
            </a:r>
            <a:r>
              <a:rPr lang="en-US" dirty="0"/>
              <a:t> support</a:t>
            </a:r>
          </a:p>
          <a:p>
            <a:r>
              <a:rPr lang="en-US" dirty="0"/>
              <a:t>Deployment </a:t>
            </a:r>
            <a:r>
              <a:rPr lang="mr-IN" dirty="0"/>
              <a:t>–</a:t>
            </a:r>
            <a:r>
              <a:rPr lang="en-US" dirty="0"/>
              <a:t> Not bad!</a:t>
            </a:r>
          </a:p>
          <a:p>
            <a:r>
              <a:rPr lang="en-US" dirty="0"/>
              <a:t>QT and QML </a:t>
            </a:r>
            <a:r>
              <a:rPr lang="mr-IN" dirty="0"/>
              <a:t>–</a:t>
            </a:r>
            <a:r>
              <a:rPr lang="en-US" dirty="0"/>
              <a:t> not intuitive to</a:t>
            </a:r>
            <a:br>
              <a:rPr lang="en-US" dirty="0"/>
            </a:br>
            <a:r>
              <a:rPr lang="en-US" dirty="0"/>
              <a:t>a web developer such as myself</a:t>
            </a:r>
          </a:p>
          <a:p>
            <a:endParaRPr lang="en-US" dirty="0"/>
          </a:p>
          <a:p>
            <a:r>
              <a:rPr lang="en-US" dirty="0"/>
              <a:t>Overall: Good choice for quick </a:t>
            </a:r>
            <a:r>
              <a:rPr lang="en-US" dirty="0" err="1"/>
              <a:t>Esri</a:t>
            </a:r>
            <a:r>
              <a:rPr lang="en-US" dirty="0"/>
              <a:t>-centric development with templates and great support.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438" y="1825624"/>
            <a:ext cx="6242844" cy="41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69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8D47-9F37-A541-B4EB-AF13923A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E2015-2A1C-7445-8D03-77C87595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24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Xamarin Native</a:t>
            </a:r>
          </a:p>
          <a:p>
            <a:r>
              <a:rPr lang="en-US" dirty="0"/>
              <a:t>Separate UI, Shared Business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46D72-CAFD-C34B-B268-CD84B4304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1437"/>
            <a:ext cx="10622695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4857-2155-F44E-AC1B-BC62A36D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- Native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57360-61D1-1A48-846D-3A9C6F28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00" y="1691482"/>
            <a:ext cx="5590400" cy="2722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1EEA53-867A-B846-AB68-649AE1E3D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182" y="2446948"/>
            <a:ext cx="3485618" cy="1967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7EA8C-1C59-5544-B95A-B9894E84EFA4}"/>
              </a:ext>
            </a:extLst>
          </p:cNvPr>
          <p:cNvSpPr txBox="1"/>
          <p:nvPr/>
        </p:nvSpPr>
        <p:spPr>
          <a:xfrm>
            <a:off x="1663700" y="4560669"/>
            <a:ext cx="3002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Mac: iOS/Android</a:t>
            </a:r>
          </a:p>
          <a:p>
            <a:r>
              <a:rPr lang="en-US" dirty="0"/>
              <a:t>- Windows: iOS/Android/UWP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17E9729-DA03-F043-B74F-17A89EA97CCB}"/>
              </a:ext>
            </a:extLst>
          </p:cNvPr>
          <p:cNvSpPr/>
          <p:nvPr/>
        </p:nvSpPr>
        <p:spPr>
          <a:xfrm>
            <a:off x="6639191" y="3379713"/>
            <a:ext cx="812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6B6D7-9C3F-AE41-B500-79DEF4226CE3}"/>
              </a:ext>
            </a:extLst>
          </p:cNvPr>
          <p:cNvSpPr txBox="1"/>
          <p:nvPr/>
        </p:nvSpPr>
        <p:spPr>
          <a:xfrm>
            <a:off x="7315200" y="4560668"/>
            <a:ext cx="4402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Individual project for iOS and Android (UI)</a:t>
            </a:r>
          </a:p>
          <a:p>
            <a:pPr marL="285750" indent="-285750">
              <a:buFontTx/>
              <a:buChar char="-"/>
            </a:pPr>
            <a:r>
              <a:rPr lang="en-US" dirty="0"/>
              <a:t>Shared Project for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311099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EFBF6-3D2A-1440-AB99-A9EA9E53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- Native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4CF0B-E883-0645-BE56-81CBD93E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597578"/>
            <a:ext cx="5377086" cy="3037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80E84-7178-2A4E-96FA-F5D64E8D3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943778"/>
            <a:ext cx="5467189" cy="3117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E9844-9E0B-B648-BDFE-3F4AAB68513A}"/>
              </a:ext>
            </a:extLst>
          </p:cNvPr>
          <p:cNvSpPr txBox="1"/>
          <p:nvPr/>
        </p:nvSpPr>
        <p:spPr>
          <a:xfrm>
            <a:off x="2387600" y="4812923"/>
            <a:ext cx="131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Storyboards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D4D7B-A1A0-2F45-97F7-5FD45134C46E}"/>
              </a:ext>
            </a:extLst>
          </p:cNvPr>
          <p:cNvSpPr txBox="1"/>
          <p:nvPr/>
        </p:nvSpPr>
        <p:spPr>
          <a:xfrm>
            <a:off x="8648700" y="6060801"/>
            <a:ext cx="9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Layouts</a:t>
            </a:r>
          </a:p>
        </p:txBody>
      </p:sp>
    </p:spTree>
    <p:extLst>
      <p:ext uri="{BB962C8B-B14F-4D97-AF65-F5344CB8AC3E}">
        <p14:creationId xmlns:p14="http://schemas.microsoft.com/office/powerpoint/2010/main" val="251476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DF4D-6B6A-5147-BEE5-A3A3BCC9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69358-3CB6-3941-94D1-3CF83DC5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1" y="1690688"/>
            <a:ext cx="10680700" cy="3079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4E957-D09F-2B47-A3EA-D4AADEA6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521" y="2008188"/>
            <a:ext cx="6854957" cy="384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9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1451-E297-4D48-9397-472F708E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 -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D9BEA-42DB-6E48-8BB9-D3E7F5329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268" y="1690688"/>
            <a:ext cx="4971532" cy="4255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4989F-2649-4943-9FE8-CF3B46546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14"/>
          <a:stretch/>
        </p:blipFill>
        <p:spPr>
          <a:xfrm>
            <a:off x="524649" y="1690688"/>
            <a:ext cx="5571351" cy="186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02D80-E304-0D4B-845B-6C9BA478A338}"/>
              </a:ext>
            </a:extLst>
          </p:cNvPr>
          <p:cNvSpPr txBox="1"/>
          <p:nvPr/>
        </p:nvSpPr>
        <p:spPr>
          <a:xfrm>
            <a:off x="742698" y="3818243"/>
            <a:ext cx="51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XAML (Extensible Application Markup Language)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9A9F2-4D5D-094A-BCDA-B55FDF64539C}"/>
              </a:ext>
            </a:extLst>
          </p:cNvPr>
          <p:cNvSpPr txBox="1"/>
          <p:nvPr/>
        </p:nvSpPr>
        <p:spPr>
          <a:xfrm>
            <a:off x="7518400" y="6047398"/>
            <a:ext cx="31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(Define UI and functionality)</a:t>
            </a:r>
          </a:p>
        </p:txBody>
      </p:sp>
    </p:spTree>
    <p:extLst>
      <p:ext uri="{BB962C8B-B14F-4D97-AF65-F5344CB8AC3E}">
        <p14:creationId xmlns:p14="http://schemas.microsoft.com/office/powerpoint/2010/main" val="398940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2333-56E4-4E4F-8DC8-2C556134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Xamarin: Esri Support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7423A-BDF5-AC43-AEFE-92E66471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253" y="1498600"/>
            <a:ext cx="7397493" cy="48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73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A471-9621-A449-B006-7CFBF1E23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Xamarin: Our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9FA0E-8F27-AB43-85C9-0E7B661F3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Xamarin</a:t>
            </a:r>
          </a:p>
          <a:p>
            <a:pPr lvl="1"/>
            <a:r>
              <a:rPr lang="en-US" dirty="0"/>
              <a:t>Solid IDE with good package support</a:t>
            </a:r>
          </a:p>
          <a:p>
            <a:pPr lvl="1"/>
            <a:r>
              <a:rPr lang="en-US" dirty="0"/>
              <a:t>You need to know .NET</a:t>
            </a:r>
          </a:p>
          <a:p>
            <a:pPr lvl="1"/>
            <a:r>
              <a:rPr lang="en-US" dirty="0"/>
              <a:t>Official Esri Support</a:t>
            </a:r>
          </a:p>
          <a:p>
            <a:r>
              <a:rPr lang="en-US" dirty="0"/>
              <a:t>Xamarin Forms:</a:t>
            </a:r>
          </a:p>
          <a:p>
            <a:pPr lvl="1"/>
            <a:r>
              <a:rPr lang="en-US" dirty="0"/>
              <a:t>Quick and easy way to start</a:t>
            </a:r>
          </a:p>
          <a:p>
            <a:pPr lvl="1"/>
            <a:r>
              <a:rPr lang="en-US" dirty="0"/>
              <a:t>Pretty solid </a:t>
            </a:r>
          </a:p>
          <a:p>
            <a:pPr lvl="1"/>
            <a:r>
              <a:rPr lang="en-US" dirty="0"/>
              <a:t>Shared UI always has differences between Android/iOS</a:t>
            </a:r>
          </a:p>
          <a:p>
            <a:pPr lvl="1"/>
            <a:r>
              <a:rPr lang="en-US" dirty="0"/>
              <a:t>Have the ability to write Platform specific with XAML</a:t>
            </a:r>
          </a:p>
          <a:p>
            <a:r>
              <a:rPr lang="en-US" dirty="0"/>
              <a:t>Xamarin Native</a:t>
            </a:r>
          </a:p>
          <a:p>
            <a:pPr lvl="1"/>
            <a:r>
              <a:rPr lang="en-US" dirty="0"/>
              <a:t>Need to have more in depth knowledge of UI design with both Android and iOS</a:t>
            </a:r>
          </a:p>
          <a:p>
            <a:pPr lvl="1"/>
            <a:r>
              <a:rPr lang="en-US" dirty="0"/>
              <a:t>Allows flexibility in design</a:t>
            </a:r>
          </a:p>
          <a:p>
            <a:pPr lvl="1"/>
            <a:r>
              <a:rPr lang="en-US" dirty="0"/>
              <a:t>I like it!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5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4377-0D10-0B46-8CD3-164961B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1DC24-7C48-5341-8903-378610AD0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6163"/>
          </a:xfrm>
        </p:spPr>
        <p:txBody>
          <a:bodyPr/>
          <a:lstStyle/>
          <a:p>
            <a:r>
              <a:rPr lang="en-US" dirty="0"/>
              <a:t>There is no single correct answer</a:t>
            </a:r>
          </a:p>
          <a:p>
            <a:r>
              <a:rPr lang="en-US" dirty="0"/>
              <a:t>Base checklist: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84B11A-5A09-E949-8AFE-6C5D9DC08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639693"/>
              </p:ext>
            </p:extLst>
          </p:nvPr>
        </p:nvGraphicFramePr>
        <p:xfrm>
          <a:off x="2032000" y="3006725"/>
          <a:ext cx="8128000" cy="3235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125396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effectLst/>
                          <a:latin typeface="Adobe Text Pro" panose="02050603050505020204" pitchFamily="18" charset="0"/>
                        </a:rPr>
                        <a:t>☐ </a:t>
                      </a:r>
                      <a:r>
                        <a:rPr lang="en-US" b="1" i="1" dirty="0">
                          <a:effectLst/>
                          <a:latin typeface="+mj-lt"/>
                        </a:rPr>
                        <a:t>What technology expertise do I have in-house? (.NET, JavaScript, QML,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437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effectLst/>
                          <a:latin typeface="Adobe Text Pro" panose="02050603050505020204" pitchFamily="18" charset="0"/>
                        </a:rPr>
                        <a:t>☐ </a:t>
                      </a: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Do my users require access to general integration (Camera, GPS, etc.)?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56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effectLst/>
                          <a:latin typeface="Adobe Text Pro" panose="02050603050505020204" pitchFamily="18" charset="0"/>
                        </a:rPr>
                        <a:t>☐ </a:t>
                      </a: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Do my users require access to specific integration GPU (GPU, subscriptions, third party devices, etc.)?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32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effectLst/>
                          <a:latin typeface="Adobe Text Pro" panose="02050603050505020204" pitchFamily="18" charset="0"/>
                        </a:rPr>
                        <a:t>☐ </a:t>
                      </a: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Offline access?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521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effectLst/>
                          <a:latin typeface="Adobe Text Pro" panose="02050603050505020204" pitchFamily="18" charset="0"/>
                        </a:rPr>
                        <a:t>☐ </a:t>
                      </a: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Timeline?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5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effectLst/>
                          <a:latin typeface="Adobe Text Pro" panose="02050603050505020204" pitchFamily="18" charset="0"/>
                        </a:rPr>
                        <a:t>☐ </a:t>
                      </a: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Budget?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10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effectLst/>
                          <a:latin typeface="Adobe Text Pro" panose="02050603050505020204" pitchFamily="18" charset="0"/>
                        </a:rPr>
                        <a:t>☐ </a:t>
                      </a: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Maintenance Restrictions?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420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>
                          <a:effectLst/>
                          <a:latin typeface="Adobe Text Pro" panose="02050603050505020204" pitchFamily="18" charset="0"/>
                        </a:rPr>
                        <a:t>☐ </a:t>
                      </a: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Audience?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648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766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9611-89D2-1042-BD16-10F3443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D3CD3-1CF7-A54D-88F6-ECF1D4519A10}"/>
              </a:ext>
            </a:extLst>
          </p:cNvPr>
          <p:cNvSpPr/>
          <p:nvPr/>
        </p:nvSpPr>
        <p:spPr>
          <a:xfrm>
            <a:off x="4438398" y="1690688"/>
            <a:ext cx="3315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11655-BA36-1643-8651-908C448D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812" y="2955113"/>
            <a:ext cx="20955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1DCDDB-EA31-D144-84D8-EEDCEF87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074" y="2955113"/>
            <a:ext cx="2095500" cy="167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65828A-6B8E-6840-8F24-723D3F64561B}"/>
              </a:ext>
            </a:extLst>
          </p:cNvPr>
          <p:cNvSpPr txBox="1"/>
          <p:nvPr/>
        </p:nvSpPr>
        <p:spPr>
          <a:xfrm>
            <a:off x="1448618" y="4800600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Lucas </a:t>
            </a:r>
            <a:r>
              <a:rPr lang="en-US" sz="1400" b="1" dirty="0" err="1">
                <a:latin typeface="Bookman Old Style" panose="02050604050505020204" pitchFamily="18" charset="0"/>
              </a:rPr>
              <a:t>Cotner</a:t>
            </a:r>
            <a:endParaRPr lang="en-US" sz="1400" b="1" dirty="0">
              <a:latin typeface="Bookman Old Style" panose="02050604050505020204" pitchFamily="18" charset="0"/>
            </a:endParaRPr>
          </a:p>
          <a:p>
            <a:pPr algn="ctr"/>
            <a:r>
              <a:rPr lang="en-US" sz="1400" b="1" dirty="0" err="1">
                <a:latin typeface="Bookman Old Style" panose="02050604050505020204" pitchFamily="18" charset="0"/>
              </a:rPr>
              <a:t>lcotner@blueraster.com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403689-0445-704D-893B-1FBFCEC4B4E9}"/>
              </a:ext>
            </a:extLst>
          </p:cNvPr>
          <p:cNvSpPr txBox="1"/>
          <p:nvPr/>
        </p:nvSpPr>
        <p:spPr>
          <a:xfrm>
            <a:off x="8203059" y="480060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Adnan Bilwani</a:t>
            </a:r>
          </a:p>
          <a:p>
            <a:pPr algn="ctr"/>
            <a:r>
              <a:rPr lang="en-US" sz="1400" b="1" dirty="0" err="1">
                <a:latin typeface="Bookman Old Style" panose="02050604050505020204" pitchFamily="18" charset="0"/>
              </a:rPr>
              <a:t>abilwani@blueraster.com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C4FC0-A857-3F40-B662-626A735368A5}"/>
              </a:ext>
            </a:extLst>
          </p:cNvPr>
          <p:cNvSpPr txBox="1"/>
          <p:nvPr/>
        </p:nvSpPr>
        <p:spPr>
          <a:xfrm>
            <a:off x="3677708" y="5742049"/>
            <a:ext cx="4836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Bookman Old Style" panose="02050604050505020204" pitchFamily="18" charset="0"/>
              </a:rPr>
              <a:t>https://</a:t>
            </a:r>
            <a:r>
              <a:rPr lang="en-US" sz="1400" b="1" dirty="0" err="1">
                <a:latin typeface="Bookman Old Style" panose="02050604050505020204" pitchFamily="18" charset="0"/>
              </a:rPr>
              <a:t>github.com</a:t>
            </a:r>
            <a:r>
              <a:rPr lang="en-US" sz="1400" b="1" dirty="0">
                <a:latin typeface="Bookman Old Style" panose="02050604050505020204" pitchFamily="18" charset="0"/>
              </a:rPr>
              <a:t>/</a:t>
            </a:r>
            <a:r>
              <a:rPr lang="en-US" sz="1400" b="1" dirty="0" err="1">
                <a:latin typeface="Bookman Old Style" panose="02050604050505020204" pitchFamily="18" charset="0"/>
              </a:rPr>
              <a:t>blueraster</a:t>
            </a:r>
            <a:r>
              <a:rPr lang="en-US" sz="1400" b="1" dirty="0">
                <a:latin typeface="Bookman Old Style" panose="02050604050505020204" pitchFamily="18" charset="0"/>
              </a:rPr>
              <a:t>/geek-perspectives</a:t>
            </a:r>
          </a:p>
        </p:txBody>
      </p:sp>
    </p:spTree>
    <p:extLst>
      <p:ext uri="{BB962C8B-B14F-4D97-AF65-F5344CB8AC3E}">
        <p14:creationId xmlns:p14="http://schemas.microsoft.com/office/powerpoint/2010/main" val="364733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/>
      <p:bldP spid="1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609D-7144-4B48-9B4B-01D89B6F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vs. Native vs. Hybrid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C71F7-D298-7B45-8C89-CB972867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4" y="1496289"/>
            <a:ext cx="2425262" cy="4637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9DA21B-0D63-3E4A-900C-F01A9E9F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293" y="1496289"/>
            <a:ext cx="2395011" cy="45794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E1966-E014-2A48-A7C0-9DF59187C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271" y="3136884"/>
            <a:ext cx="4868883" cy="973777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1125BE3-AF71-8B44-A997-0E678143F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574232"/>
              </p:ext>
            </p:extLst>
          </p:nvPr>
        </p:nvGraphicFramePr>
        <p:xfrm>
          <a:off x="4226883" y="1235033"/>
          <a:ext cx="4053493" cy="2005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BFC4FBAE-F9AA-9442-9C59-A4148A5B89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179302">
            <a:off x="5833507" y="4475945"/>
            <a:ext cx="1531422" cy="112304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88E2C37-B0AC-8F44-8082-90D62F885FC7}"/>
              </a:ext>
            </a:extLst>
          </p:cNvPr>
          <p:cNvGrpSpPr/>
          <p:nvPr/>
        </p:nvGrpSpPr>
        <p:grpSpPr>
          <a:xfrm rot="20384740">
            <a:off x="3671322" y="4123057"/>
            <a:ext cx="1704597" cy="1710533"/>
            <a:chOff x="3889162" y="4110661"/>
            <a:chExt cx="1704597" cy="17105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C47EC4D-CDB5-D84E-9931-9EE5CCE68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89162" y="4110661"/>
              <a:ext cx="1704597" cy="170459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A8B946-EDA4-FA4C-9400-A01F9D6558E7}"/>
                </a:ext>
              </a:extLst>
            </p:cNvPr>
            <p:cNvSpPr txBox="1"/>
            <p:nvPr/>
          </p:nvSpPr>
          <p:spPr>
            <a:xfrm>
              <a:off x="4123278" y="5451862"/>
              <a:ext cx="1236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Responsive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2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90BE-A810-9A4E-BE5D-47ACC8C4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Hybrid? (Web vs. Native vs. Hybrid)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20DF25-8AF0-1249-9000-58C3BFB926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22187"/>
              </p:ext>
            </p:extLst>
          </p:nvPr>
        </p:nvGraphicFramePr>
        <p:xfrm>
          <a:off x="838200" y="173024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4626832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3498321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68959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Hybrid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6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App – Multiple Platforms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Multiple Apps - Per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App – Multiple Platforms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204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Requires Browser/URL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Native Application on Phone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Native Application on Phone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67237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Hardware Access*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Hardware Access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Hardware Access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3715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Online Only Availability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Online / Offline Availability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Online / Offline Availability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7529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 Platform Support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 Platform Support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Indirect Platform Support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1086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Quicker To Market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Slower To Market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Quicker To Market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9302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(Single Language)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(Multiple Languages)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(Single Language)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6224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Engagement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User Engagement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44299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Inexpensive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Expensive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284D">
                            <a:tint val="66000"/>
                            <a:satMod val="160000"/>
                          </a:srgbClr>
                        </a:gs>
                        <a:gs pos="50000">
                          <a:srgbClr val="FF284D">
                            <a:tint val="44500"/>
                            <a:satMod val="160000"/>
                          </a:srgbClr>
                        </a:gs>
                        <a:gs pos="100000">
                          <a:srgbClr val="FF284D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Inexpensive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6734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Reduced Maintenance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Added Maintenance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Reduced Maintenance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0888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 Store Presence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 Store Presence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17637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9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DE88-F959-FD4B-AA05-A2D518D2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4031F-D555-CE45-99E0-71F0B17A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65951">
            <a:off x="8294936" y="4636177"/>
            <a:ext cx="3117174" cy="135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5122A-27C5-AF4D-9CB3-01DFA873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87687">
            <a:off x="461175" y="2343019"/>
            <a:ext cx="2742588" cy="951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1BA500-204F-7341-9F8A-AD7124893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31" y="4184004"/>
            <a:ext cx="3006831" cy="2255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C6546E-3E8E-2D4B-BC56-8D0F4493C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884" y="2071846"/>
            <a:ext cx="4245302" cy="8727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316270-B028-B442-91D4-2A58AB8E8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326" y="3419407"/>
            <a:ext cx="1550502" cy="10727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F365CC-5987-E341-AD69-DCB795604C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949" y="5515222"/>
            <a:ext cx="2491114" cy="10072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52E6E4-66DD-FB47-9FA7-4EDB5B379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3395" y="3197048"/>
            <a:ext cx="2742661" cy="822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9AB8E6-06A1-974D-A28A-3276AFEC3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9456" y="1872641"/>
            <a:ext cx="2440861" cy="13034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11AB93-16FD-E944-881E-1478565CB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1824" y="3440613"/>
            <a:ext cx="1213677" cy="1638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FCD63-C0F0-2040-BA7B-AE833DF4D3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5306" y="4246931"/>
            <a:ext cx="2032000" cy="13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3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43E5-0F26-F446-9F6A-BDB43919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Today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26CF9E-5FD0-1445-A12D-8E556DF43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777459"/>
              </p:ext>
            </p:extLst>
          </p:nvPr>
        </p:nvGraphicFramePr>
        <p:xfrm>
          <a:off x="1382949" y="2555199"/>
          <a:ext cx="91618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0917">
                  <a:extLst>
                    <a:ext uri="{9D8B030D-6E8A-4147-A177-3AD203B41FA5}">
                      <a16:colId xmlns:a16="http://schemas.microsoft.com/office/drawing/2014/main" val="2660926746"/>
                    </a:ext>
                  </a:extLst>
                </a:gridCol>
                <a:gridCol w="4580917">
                  <a:extLst>
                    <a:ext uri="{9D8B030D-6E8A-4147-A177-3AD203B41FA5}">
                      <a16:colId xmlns:a16="http://schemas.microsoft.com/office/drawing/2014/main" val="842568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HTML Based Frameworks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Non-HTML Based Frameworks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1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Ionic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React Native (JavaScript)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63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Adobe </a:t>
                      </a:r>
                      <a:r>
                        <a:rPr lang="en-US" dirty="0" err="1"/>
                        <a:t>PhoneGap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Xamarin (C#)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79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KendoUI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AppStudio</a:t>
                      </a:r>
                      <a:r>
                        <a:rPr lang="en-US" dirty="0"/>
                        <a:t> (QML)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8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Mobile Angular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2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13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3287-75F0-3A42-983E-35713BFE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Today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0BE00-6801-0146-9E41-45D8DB99A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384830"/>
            <a:ext cx="2235200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4BE2D-17F8-5643-AAD0-7B7B3150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50" y="1930400"/>
            <a:ext cx="2736059" cy="203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803016-25AE-AA40-87F0-BDAC7EA9C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179" y="2572950"/>
            <a:ext cx="4142621" cy="7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5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/>
              <a:t>Native mobile apps using JavaScript &amp; React</a:t>
            </a:r>
          </a:p>
          <a:p>
            <a:pPr marL="228600" indent="-228600" algn="l"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</a:rPr>
              <a:t>  These apps are inherently Native! It’s not simply: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	- an HTML5 app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	- a mobile web app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/>
              <a:t>Write in JS, but native code when you need it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46888"/>
            <a:ext cx="2129588" cy="21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31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  <a:r>
              <a:rPr lang="mr-IN" dirty="0"/>
              <a:t>…</a:t>
            </a:r>
            <a:r>
              <a:rPr lang="en-US" dirty="0"/>
              <a:t>with no Browser?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Native does not rely on HTML5</a:t>
            </a:r>
          </a:p>
          <a:p>
            <a:r>
              <a:rPr lang="en-US" dirty="0"/>
              <a:t>No more &lt;div&gt; tags</a:t>
            </a:r>
          </a:p>
          <a:p>
            <a:r>
              <a:rPr lang="en-US" dirty="0"/>
              <a:t>Default React Components</a:t>
            </a:r>
          </a:p>
          <a:p>
            <a:r>
              <a:rPr lang="en-US" dirty="0"/>
              <a:t>No CSS!</a:t>
            </a:r>
          </a:p>
          <a:p>
            <a:r>
              <a:rPr lang="en-US" dirty="0"/>
              <a:t>Stylesheet support </a:t>
            </a:r>
            <a:r>
              <a:rPr lang="mr-IN" dirty="0"/>
              <a:t>–</a:t>
            </a:r>
            <a:r>
              <a:rPr lang="en-US" dirty="0"/>
              <a:t> think inline styles in React</a:t>
            </a:r>
          </a:p>
        </p:txBody>
      </p:sp>
    </p:spTree>
    <p:extLst>
      <p:ext uri="{BB962C8B-B14F-4D97-AF65-F5344CB8AC3E}">
        <p14:creationId xmlns:p14="http://schemas.microsoft.com/office/powerpoint/2010/main" val="2655059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DE5156F2-9A51-AA46-B9A4-626F4BBA8295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eta.blueraster.io/lcotner/web-player/index.html&quot;,&quot;values&quot;:{},&quot;data&quot;:{&quot;uri&quot;:&quot;beta.blueraster.io/lcotner/web-player/index.html&quot;},&quot;secure&quot;:false}],&quot;name&quot;:&quot;beta.blueraster.io/lcotner/web-player/index.html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862</Words>
  <Application>Microsoft Macintosh PowerPoint</Application>
  <PresentationFormat>Widescreen</PresentationFormat>
  <Paragraphs>190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Adobe Text Pro</vt:lpstr>
      <vt:lpstr>Arial</vt:lpstr>
      <vt:lpstr>Bookman Old Style</vt:lpstr>
      <vt:lpstr>Calibri</vt:lpstr>
      <vt:lpstr>Calibri Light</vt:lpstr>
      <vt:lpstr>Mangal</vt:lpstr>
      <vt:lpstr>Office Theme</vt:lpstr>
      <vt:lpstr>Geek Perspectives</vt:lpstr>
      <vt:lpstr>Agenda</vt:lpstr>
      <vt:lpstr>Web vs. Native vs. Hybrid</vt:lpstr>
      <vt:lpstr>Why Hybrid? (Web vs. Native vs. Hybrid)</vt:lpstr>
      <vt:lpstr>Hybrid Today</vt:lpstr>
      <vt:lpstr>Hybrid Today</vt:lpstr>
      <vt:lpstr>Hybrid Today</vt:lpstr>
      <vt:lpstr>PowerPoint Presentation</vt:lpstr>
      <vt:lpstr>React…with no Browser?</vt:lpstr>
      <vt:lpstr>Dependencies – Android vs iOS</vt:lpstr>
      <vt:lpstr>Why React Native?</vt:lpstr>
      <vt:lpstr>React Native - Components</vt:lpstr>
      <vt:lpstr>React Native - Routing</vt:lpstr>
      <vt:lpstr>React Native - Styling</vt:lpstr>
      <vt:lpstr>PowerPoint Presentation</vt:lpstr>
      <vt:lpstr>React Native – Our Experience</vt:lpstr>
      <vt:lpstr>PowerPoint Presentation</vt:lpstr>
      <vt:lpstr>Native Code? Not Quite: Introducing QML</vt:lpstr>
      <vt:lpstr>Why AppStudio?</vt:lpstr>
      <vt:lpstr>App Studio– Our Experience</vt:lpstr>
      <vt:lpstr>Xamarin</vt:lpstr>
      <vt:lpstr>Xamarin - Native</vt:lpstr>
      <vt:lpstr>Xamarin - Native</vt:lpstr>
      <vt:lpstr>Xamarin Forms</vt:lpstr>
      <vt:lpstr>Xamarin - Forms</vt:lpstr>
      <vt:lpstr>Xamarin: Esri Support</vt:lpstr>
      <vt:lpstr>Xamarin: Our Experience</vt:lpstr>
      <vt:lpstr>Final Thoughts!</vt:lpstr>
      <vt:lpstr>Questions!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Lucas Cotner</dc:creator>
  <cp:lastModifiedBy>Adnan Bilwani</cp:lastModifiedBy>
  <cp:revision>105</cp:revision>
  <cp:lastPrinted>2018-03-07T19:18:53Z</cp:lastPrinted>
  <dcterms:created xsi:type="dcterms:W3CDTF">2018-02-28T12:39:44Z</dcterms:created>
  <dcterms:modified xsi:type="dcterms:W3CDTF">2018-03-08T17:41:44Z</dcterms:modified>
</cp:coreProperties>
</file>